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7" r:id="rId2"/>
    <p:sldId id="324" r:id="rId3"/>
    <p:sldId id="257" r:id="rId4"/>
    <p:sldId id="362" r:id="rId5"/>
    <p:sldId id="325" r:id="rId6"/>
    <p:sldId id="468" r:id="rId7"/>
    <p:sldId id="258" r:id="rId8"/>
    <p:sldId id="376" r:id="rId9"/>
    <p:sldId id="469" r:id="rId10"/>
    <p:sldId id="374" r:id="rId11"/>
    <p:sldId id="363" r:id="rId12"/>
    <p:sldId id="470" r:id="rId13"/>
    <p:sldId id="471" r:id="rId14"/>
    <p:sldId id="472" r:id="rId15"/>
    <p:sldId id="473" r:id="rId16"/>
    <p:sldId id="474" r:id="rId17"/>
    <p:sldId id="475" r:id="rId18"/>
    <p:sldId id="476" r:id="rId19"/>
    <p:sldId id="477" r:id="rId20"/>
    <p:sldId id="478" r:id="rId21"/>
    <p:sldId id="479" r:id="rId22"/>
    <p:sldId id="483" r:id="rId23"/>
    <p:sldId id="480" r:id="rId24"/>
    <p:sldId id="481" r:id="rId25"/>
    <p:sldId id="482" r:id="rId26"/>
    <p:sldId id="293" r:id="rId27"/>
  </p:sldIdLst>
  <p:sldSz cx="12192000" cy="6858000"/>
  <p:notesSz cx="6858000" cy="9144000"/>
  <p:embeddedFontLst>
    <p:embeddedFont>
      <p:font typeface="Poppins Light" panose="020B0604020202020204" charset="0"/>
      <p:regular r:id="rId30"/>
      <p:bold r:id="rId31"/>
      <p:italic r:id="rId32"/>
      <p:boldItalic r:id="rId33"/>
    </p:embeddedFont>
    <p:embeddedFont>
      <p:font typeface="맑은 고딕" panose="020B0503020000020004" pitchFamily="34" charset="-127"/>
      <p:regular r:id="rId34"/>
      <p:bold r:id="rId35"/>
    </p:embeddedFont>
    <p:embeddedFont>
      <p:font typeface="Poppins SemiBold" panose="020B0604020202020204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33F"/>
    <a:srgbClr val="103B5B"/>
    <a:srgbClr val="2956D3"/>
    <a:srgbClr val="4C45C5"/>
    <a:srgbClr val="BEE7FF"/>
    <a:srgbClr val="F4F4FF"/>
    <a:srgbClr val="9F48C5"/>
    <a:srgbClr val="D7D8D5"/>
    <a:srgbClr val="5792F8"/>
    <a:srgbClr val="629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3" autoAdjust="0"/>
    <p:restoredTop sz="94660"/>
  </p:normalViewPr>
  <p:slideViewPr>
    <p:cSldViewPr snapToGrid="0">
      <p:cViewPr varScale="1">
        <p:scale>
          <a:sx n="95" d="100"/>
          <a:sy n="95" d="100"/>
        </p:scale>
        <p:origin x="592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67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7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1E5C8C36-2AEB-460B-B323-C4FC4009FA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DCB762C9-443D-4B29-8F7B-00E97217DEAD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7FAADD-DFD7-4BFB-A161-98A34804258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BA8248B1-938C-42E4-B1A4-DBC64D1DB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3F8D14E2-345D-4EC4-80F1-698CB06C5116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ECB987-0CED-445C-8688-48EC2DAFACE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078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0F5945D5-BAD2-448C-91FA-3F0D8FD30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BCE7005F-DF47-45B3-A415-09B82BF7B95E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2FAB97-FAB3-425F-B60D-C4B91A964C5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237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F9B3EBB2-D6C4-4358-BB19-E979AE4234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CDA17652-01AE-425C-B7CC-DB3325B8048A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8171FD-3F72-4E95-9B6D-DEA29365BB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0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3">
            <a:hlinkClick r:id="rId2"/>
            <a:extLst>
              <a:ext uri="{FF2B5EF4-FFF2-40B4-BE49-F238E27FC236}">
                <a16:creationId xmlns:a16="http://schemas.microsoft.com/office/drawing/2014/main" id="{0C7BB235-50EB-47E6-8A97-D84174CB1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3" name="TextBox 22">
            <a:hlinkClick r:id="rId5"/>
            <a:extLst>
              <a:ext uri="{FF2B5EF4-FFF2-40B4-BE49-F238E27FC236}">
                <a16:creationId xmlns:a16="http://schemas.microsoft.com/office/drawing/2014/main" id="{48F93A06-24B6-4D62-BBBA-C5AA09BC7EE8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DA1C5D-43E7-48D0-9042-9FA3DBC0FA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910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AA76F3-B7B3-4C28-987A-73E51B805C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7A2055A4-257B-4890-AFA5-389865280E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34189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1" name="Graphic 3">
            <a:hlinkClick r:id="rId3"/>
            <a:extLst>
              <a:ext uri="{FF2B5EF4-FFF2-40B4-BE49-F238E27FC236}">
                <a16:creationId xmlns:a16="http://schemas.microsoft.com/office/drawing/2014/main" id="{7520E1C1-4069-4739-A8C4-C1E5D1D0C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2" name="TextBox 21">
            <a:hlinkClick r:id="rId6"/>
            <a:extLst>
              <a:ext uri="{FF2B5EF4-FFF2-40B4-BE49-F238E27FC236}">
                <a16:creationId xmlns:a16="http://schemas.microsoft.com/office/drawing/2014/main" id="{FB8E86E7-273A-4049-99B5-E4C0489DF3B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2326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758A7AF-80CC-45E3-B825-DBDD8FEF6D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F842AFCE-65BA-4C63-8BAF-5B88DDB326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6379" y="1502331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7220FAB0-B29C-4260-80FA-86437C3A92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749" y="1502331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Graphic 3">
            <a:hlinkClick r:id="rId3"/>
            <a:extLst>
              <a:ext uri="{FF2B5EF4-FFF2-40B4-BE49-F238E27FC236}">
                <a16:creationId xmlns:a16="http://schemas.microsoft.com/office/drawing/2014/main" id="{FABC2A14-3F6A-4EBD-BB5D-4477484D4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6"/>
            <a:extLst>
              <a:ext uri="{FF2B5EF4-FFF2-40B4-BE49-F238E27FC236}">
                <a16:creationId xmlns:a16="http://schemas.microsoft.com/office/drawing/2014/main" id="{4AD7E1C2-8B66-46C2-9AA1-F3446924322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972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DE45485-2C6C-4775-86D1-96A227722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17">
            <a:extLst>
              <a:ext uri="{FF2B5EF4-FFF2-40B4-BE49-F238E27FC236}">
                <a16:creationId xmlns:a16="http://schemas.microsoft.com/office/drawing/2014/main" id="{53FEC8DB-0FAF-4305-916E-18CA14D44BD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17">
            <a:extLst>
              <a:ext uri="{FF2B5EF4-FFF2-40B4-BE49-F238E27FC236}">
                <a16:creationId xmlns:a16="http://schemas.microsoft.com/office/drawing/2014/main" id="{E93854A3-4658-4350-B1D1-A0F274042C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17">
            <a:extLst>
              <a:ext uri="{FF2B5EF4-FFF2-40B4-BE49-F238E27FC236}">
                <a16:creationId xmlns:a16="http://schemas.microsoft.com/office/drawing/2014/main" id="{F5AC063C-3AFA-427A-BD81-DEB4B3C0EE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Graphic 3">
            <a:hlinkClick r:id="rId3"/>
            <a:extLst>
              <a:ext uri="{FF2B5EF4-FFF2-40B4-BE49-F238E27FC236}">
                <a16:creationId xmlns:a16="http://schemas.microsoft.com/office/drawing/2014/main" id="{F553D48E-E9FC-42C2-B3DC-2EBF6D1FA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6"/>
            <a:extLst>
              <a:ext uri="{FF2B5EF4-FFF2-40B4-BE49-F238E27FC236}">
                <a16:creationId xmlns:a16="http://schemas.microsoft.com/office/drawing/2014/main" id="{F87C1AD4-9B23-4A65-A5F1-4C104A9B109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55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3">
            <a:hlinkClick r:id="rId2"/>
            <a:extLst>
              <a:ext uri="{FF2B5EF4-FFF2-40B4-BE49-F238E27FC236}">
                <a16:creationId xmlns:a16="http://schemas.microsoft.com/office/drawing/2014/main" id="{50337F9A-7818-48E4-A170-2C66D2E49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2E3062D7-8F23-4599-9E03-B1A17FE888D2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51DFFB-A61B-4FCF-A8D3-6690D4225B9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710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E49A49A-F4EF-4752-9E4E-6D31E5F96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3">
            <a:hlinkClick r:id="rId3"/>
            <a:extLst>
              <a:ext uri="{FF2B5EF4-FFF2-40B4-BE49-F238E27FC236}">
                <a16:creationId xmlns:a16="http://schemas.microsoft.com/office/drawing/2014/main" id="{26AC6276-232C-4694-905E-000ADF9BD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6"/>
            <a:extLst>
              <a:ext uri="{FF2B5EF4-FFF2-40B4-BE49-F238E27FC236}">
                <a16:creationId xmlns:a16="http://schemas.microsoft.com/office/drawing/2014/main" id="{78C068C9-DF24-4D6D-8439-AE7DD6E56809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ED6E98AC-D6EF-41CC-A89B-3561932430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391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385CD59-F7CE-4398-95C9-47DBFABCD6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3">
            <a:hlinkClick r:id="rId3"/>
            <a:extLst>
              <a:ext uri="{FF2B5EF4-FFF2-40B4-BE49-F238E27FC236}">
                <a16:creationId xmlns:a16="http://schemas.microsoft.com/office/drawing/2014/main" id="{74258691-FBA0-48A1-8E4A-777E5E7F2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6"/>
            <a:extLst>
              <a:ext uri="{FF2B5EF4-FFF2-40B4-BE49-F238E27FC236}">
                <a16:creationId xmlns:a16="http://schemas.microsoft.com/office/drawing/2014/main" id="{A25BB026-B338-4CB6-83EF-895D8ACEE39F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그림 개체 틀 5">
            <a:extLst>
              <a:ext uri="{FF2B5EF4-FFF2-40B4-BE49-F238E27FC236}">
                <a16:creationId xmlns:a16="http://schemas.microsoft.com/office/drawing/2014/main" id="{B6558A50-3D8D-4C80-99F9-B4B25BFDBF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921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F8900F21-CCE3-4DB7-BF51-76AE56F0D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A3F2033A-E827-4A85-8DB0-2D6B42A31F3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3EAA50-A423-4C48-9AF0-351E6D9ED49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27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463BCFF-0C3F-43F5-85BB-FF915EA9A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7E1ABCE7-D4B9-40BE-9FA5-9AB582656B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6"/>
            <a:extLst>
              <a:ext uri="{FF2B5EF4-FFF2-40B4-BE49-F238E27FC236}">
                <a16:creationId xmlns:a16="http://schemas.microsoft.com/office/drawing/2014/main" id="{8A60E5D0-A772-4E37-BE7E-0BAECD55B13F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그림 개체 틀 8">
            <a:extLst>
              <a:ext uri="{FF2B5EF4-FFF2-40B4-BE49-F238E27FC236}">
                <a16:creationId xmlns:a16="http://schemas.microsoft.com/office/drawing/2014/main" id="{754C9DD3-0FA8-447D-B8E3-85F97AEFB1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1059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516C645C-CDA6-41D1-9E44-6DBB7A2CCA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2E5C51E2-D8B1-4D98-81C9-7CF504A60609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44ECAF17-09DC-40BA-861E-DF6154094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3A2B02EE-463F-428C-B197-49C8E870CCB2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621ACDF7-36B4-4CCB-8660-E06DEE21D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B08DC3B0-A83B-46F4-A4B8-4EEA3924C524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67377-F35B-4BF7-A92E-3741C2F7D5C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758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8CC5D089-4167-4C6B-8D72-347D4DDEB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105952C7-0126-4357-8EA5-F5CB51B9BF5A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36926-EB6D-4CE6-BB71-1037386FAD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8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3">
            <a:hlinkClick r:id="rId2"/>
            <a:extLst>
              <a:ext uri="{FF2B5EF4-FFF2-40B4-BE49-F238E27FC236}">
                <a16:creationId xmlns:a16="http://schemas.microsoft.com/office/drawing/2014/main" id="{7C1E2E64-2A68-4361-8EEE-6AE93A4F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60204D61-1C50-44AA-BA30-6FF000FF51CA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724E4-A26B-4E86-BC7B-4FAA5BBEF9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545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8861F124-4D4F-4D85-937A-91949FB8B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F66188E9-E046-4403-9D64-9EE7C5527488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0379CD-1B93-444F-ADBF-914A6C8703B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62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3">
            <a:hlinkClick r:id="rId2"/>
            <a:extLst>
              <a:ext uri="{FF2B5EF4-FFF2-40B4-BE49-F238E27FC236}">
                <a16:creationId xmlns:a16="http://schemas.microsoft.com/office/drawing/2014/main" id="{C0BD4A3C-2027-48C8-8466-26055B515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BC4EEA45-7AFA-4917-9C95-B5D07257E782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20C1F6-3BC8-4387-BF28-9CA7433D17C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374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70301606-FB4B-4D56-A307-FFB99817B8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106C4227-08BA-42E1-B63C-17648A9438B6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330578-4573-4986-9AA4-C49D1AF25BC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3">
            <a:hlinkClick r:id="rId2"/>
            <a:extLst>
              <a:ext uri="{FF2B5EF4-FFF2-40B4-BE49-F238E27FC236}">
                <a16:creationId xmlns:a16="http://schemas.microsoft.com/office/drawing/2014/main" id="{53B3E1A5-B212-4BEF-A1E9-4E6B65FFA9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BDB4D5B3-535C-494C-8406-810CDDF6FB93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97F70D-E256-455C-9D14-7CC4DDD1E6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5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9" r:id="rId2"/>
    <p:sldLayoutId id="2147483690" r:id="rId3"/>
    <p:sldLayoutId id="2147483691" r:id="rId4"/>
    <p:sldLayoutId id="2147483688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687" r:id="rId21"/>
    <p:sldLayoutId id="2147483664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9D1BDFB-62FF-4866-8A0C-3DAE0C133E8B}"/>
              </a:ext>
            </a:extLst>
          </p:cNvPr>
          <p:cNvSpPr txBox="1"/>
          <p:nvPr/>
        </p:nvSpPr>
        <p:spPr>
          <a:xfrm>
            <a:off x="2104725" y="2560835"/>
            <a:ext cx="798255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5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Kitsune</a:t>
            </a:r>
            <a:r>
              <a:rPr lang="en-US" altLang="ko-K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Network Attack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529" y="4749376"/>
            <a:ext cx="5042387" cy="156966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r>
              <a:rPr lang="ru-RU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Божко-Домбровский Тимофей</a:t>
            </a:r>
            <a:br>
              <a:rPr lang="ru-RU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ko-KR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Панаёт</a:t>
            </a:r>
            <a:r>
              <a:rPr lang="ru-RU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Роман</a:t>
            </a:r>
            <a:br>
              <a:rPr lang="ru-RU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2375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1936376" y="459644"/>
            <a:ext cx="81220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Ожидаемая модель знаний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4947" y="1402265"/>
            <a:ext cx="8511988" cy="1200329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Предполагается получить модель классификации сетевых пакетов, для того чтобы в реальном времени определять и предотвращать сетевые атаки</a:t>
            </a:r>
          </a:p>
        </p:txBody>
      </p:sp>
      <p:pic>
        <p:nvPicPr>
          <p:cNvPr id="14" name="Google Shape;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0476" y="2837329"/>
            <a:ext cx="5546911" cy="275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900" y="2837329"/>
            <a:ext cx="5177418" cy="274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667434" y="5672454"/>
            <a:ext cx="3112994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+mj-lt"/>
              </a:rPr>
              <a:t>traditional</a:t>
            </a:r>
            <a:endParaRPr lang="ru-RU" sz="2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04112" y="5674714"/>
            <a:ext cx="3112994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+mj-lt"/>
              </a:rPr>
              <a:t>ML-approach</a:t>
            </a:r>
            <a:endParaRPr lang="ru-RU" sz="24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314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1936376" y="459644"/>
            <a:ext cx="81220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Оценка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3924" y="1167530"/>
            <a:ext cx="1075764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FFFFFF"/>
                </a:solidFill>
                <a:latin typeface="system-ui"/>
              </a:rPr>
              <a:t>Сравниваем алгоритмы =</a:t>
            </a:r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&gt;</a:t>
            </a:r>
            <a:r>
              <a:rPr lang="ru-RU" sz="2000" b="1" dirty="0" smtClean="0">
                <a:solidFill>
                  <a:srgbClr val="FFFFFF"/>
                </a:solidFill>
                <a:latin typeface="system-ui"/>
              </a:rPr>
              <a:t> нужно несколько способов оценки</a:t>
            </a:r>
          </a:p>
          <a:p>
            <a:endParaRPr lang="ru-RU" sz="2000" b="1" dirty="0" smtClean="0">
              <a:solidFill>
                <a:srgbClr val="FFFFFF"/>
              </a:solidFill>
              <a:latin typeface="system-ui"/>
            </a:endParaRPr>
          </a:p>
          <a:p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F1-Score: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Precision +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rgbClr val="FFFFFF"/>
                </a:solidFill>
                <a:latin typeface="system-ui"/>
              </a:rPr>
              <a:t>Хорошо определяет</a:t>
            </a:r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 positive</a:t>
            </a:r>
            <a:r>
              <a:rPr lang="ru-RU" sz="2000" b="1" dirty="0" smtClean="0">
                <a:solidFill>
                  <a:srgbClr val="FFFFFF"/>
                </a:solidFill>
                <a:latin typeface="system-ui"/>
              </a:rPr>
              <a:t>, минимально</a:t>
            </a:r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 false-positive</a:t>
            </a:r>
            <a:r>
              <a:rPr lang="ru-RU" sz="2000" b="1" dirty="0" smtClean="0">
                <a:solidFill>
                  <a:srgbClr val="FFFFFF"/>
                </a:solidFill>
                <a:latin typeface="system-ui"/>
              </a:rPr>
              <a:t> и</a:t>
            </a:r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 false-negative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  <a:latin typeface="system-ui"/>
            </a:endParaRPr>
          </a:p>
          <a:p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ROC-AUC: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rgbClr val="FFFFFF"/>
                </a:solidFill>
                <a:latin typeface="system-ui"/>
              </a:rPr>
              <a:t>Хорошо определяет</a:t>
            </a:r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 positive/negative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rgbClr val="FFFFFF"/>
                </a:solidFill>
                <a:latin typeface="system-ui"/>
              </a:rPr>
              <a:t>Нам важны </a:t>
            </a:r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true positive</a:t>
            </a:r>
            <a:r>
              <a:rPr lang="ru-RU" sz="2000" b="1" dirty="0" smtClean="0">
                <a:solidFill>
                  <a:srgbClr val="FFFFFF"/>
                </a:solidFill>
                <a:latin typeface="system-ui"/>
              </a:rPr>
              <a:t> и</a:t>
            </a:r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 true-negative</a:t>
            </a:r>
            <a:r>
              <a:rPr lang="ru-RU" sz="2000" b="1" dirty="0" smtClean="0">
                <a:solidFill>
                  <a:srgbClr val="FFFFFF"/>
                </a:solidFill>
                <a:latin typeface="system-ui"/>
              </a:rPr>
              <a:t>, потому что НЕЛЬЗЯ неточно определить сетевой пакет</a:t>
            </a:r>
          </a:p>
          <a:p>
            <a:endParaRPr lang="en-US" sz="2000" b="1" dirty="0" smtClean="0">
              <a:solidFill>
                <a:srgbClr val="FFFFFF"/>
              </a:solidFill>
              <a:latin typeface="system-ui"/>
            </a:endParaRPr>
          </a:p>
          <a:p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Accuracy: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in 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  <a:latin typeface="system-ui"/>
            </a:endParaRPr>
          </a:p>
          <a:p>
            <a:r>
              <a:rPr lang="en-US" sz="2000" b="1" dirty="0" smtClean="0">
                <a:solidFill>
                  <a:srgbClr val="FFFFFF"/>
                </a:solidFill>
                <a:latin typeface="system-ui"/>
              </a:rPr>
              <a:t>MCC </a:t>
            </a:r>
            <a:r>
              <a:rPr lang="ru-RU" sz="2000" b="1" dirty="0" smtClean="0">
                <a:solidFill>
                  <a:srgbClr val="FFFFFF"/>
                </a:solidFill>
                <a:latin typeface="system-ui"/>
              </a:rPr>
              <a:t>не подходит, потому что мы балансируем данные (</a:t>
            </a:r>
            <a:r>
              <a:rPr lang="ru-RU" sz="2000" b="1" dirty="0" err="1" smtClean="0">
                <a:solidFill>
                  <a:srgbClr val="FFFFFF"/>
                </a:solidFill>
                <a:latin typeface="system-ui"/>
              </a:rPr>
              <a:t>даунсэмплинг</a:t>
            </a:r>
            <a:r>
              <a:rPr lang="ru-RU" sz="2000" b="1" dirty="0" smtClean="0">
                <a:solidFill>
                  <a:srgbClr val="FFFFFF"/>
                </a:solidFill>
                <a:latin typeface="system-ui"/>
              </a:rPr>
              <a:t>)</a:t>
            </a:r>
            <a:endParaRPr lang="en-US" sz="2000" b="1" dirty="0" smtClean="0">
              <a:solidFill>
                <a:srgbClr val="FFFFFF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74973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">
            <a:extLst>
              <a:ext uri="{FF2B5EF4-FFF2-40B4-BE49-F238E27FC236}">
                <a16:creationId xmlns:a16="http://schemas.microsoft.com/office/drawing/2014/main" id="{D736512F-92F0-4798-ABDF-30AA25BC539B}"/>
              </a:ext>
            </a:extLst>
          </p:cNvPr>
          <p:cNvSpPr/>
          <p:nvPr/>
        </p:nvSpPr>
        <p:spPr>
          <a:xfrm>
            <a:off x="2057400" y="2160538"/>
            <a:ext cx="6367183" cy="230832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Последовательное выполнение алгоритма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id="{FABF3F18-E3F1-47A1-B2CD-A550C47DB2CC}"/>
              </a:ext>
            </a:extLst>
          </p:cNvPr>
          <p:cNvSpPr/>
          <p:nvPr/>
        </p:nvSpPr>
        <p:spPr>
          <a:xfrm>
            <a:off x="8031079" y="2815389"/>
            <a:ext cx="1838425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ko-KR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ru-RU" altLang="ko-KR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8182535" y="2785312"/>
            <a:ext cx="0" cy="1230406"/>
          </a:xfrm>
          <a:prstGeom prst="line">
            <a:avLst/>
          </a:prstGeom>
          <a:ln w="381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88" y="423384"/>
            <a:ext cx="3590070" cy="6172399"/>
          </a:xfrm>
          <a:prstGeom prst="rect">
            <a:avLst/>
          </a:prstGeom>
        </p:spPr>
      </p:pic>
      <p:sp>
        <p:nvSpPr>
          <p:cNvPr id="51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5042647" y="786455"/>
            <a:ext cx="507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Даунсэмплинг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03058" y="2104465"/>
            <a:ext cx="7577418" cy="157702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Ничего интересного :)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Просто считываем сырые файлы под каждую атаку, из них берем случайные 7000 «положительных» и 7000 «отрицательных»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254693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5" y="1506070"/>
            <a:ext cx="6641957" cy="4053987"/>
          </a:xfrm>
          <a:prstGeom prst="rect">
            <a:avLst/>
          </a:prstGeom>
        </p:spPr>
      </p:pic>
      <p:sp>
        <p:nvSpPr>
          <p:cNvPr id="10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2965077" y="356149"/>
            <a:ext cx="69588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Предобработка данных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21071" y="2332735"/>
            <a:ext cx="4645957" cy="156966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Убираем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null/nan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Убираем выбросы (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z-score)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Скейлинг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 нужен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Train-test split</a:t>
            </a:r>
            <a:endParaRPr lang="ru-RU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7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6152029" y="853689"/>
            <a:ext cx="48207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Feature-selection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150"/>
          <a:stretch/>
        </p:blipFill>
        <p:spPr>
          <a:xfrm>
            <a:off x="149805" y="763879"/>
            <a:ext cx="5166846" cy="534260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25078" y="2009491"/>
            <a:ext cx="6362121" cy="267765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Много </a:t>
            </a:r>
            <a:r>
              <a:rPr lang="ru-RU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фич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долго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все </a:t>
            </a:r>
            <a:r>
              <a:rPr lang="ru-RU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фичи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нужны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Сократили число </a:t>
            </a:r>
            <a:r>
              <a:rPr lang="ru-RU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фич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легче применять модель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in-real-time</a:t>
            </a:r>
          </a:p>
          <a:p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SelectKBest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базовые настройки)</a:t>
            </a:r>
          </a:p>
        </p:txBody>
      </p:sp>
    </p:spTree>
    <p:extLst>
      <p:ext uri="{BB962C8B-B14F-4D97-AF65-F5344CB8AC3E}">
        <p14:creationId xmlns:p14="http://schemas.microsoft.com/office/powerpoint/2010/main" val="305383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6488206" y="732555"/>
            <a:ext cx="50426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Classifier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62" y="826995"/>
            <a:ext cx="5714140" cy="245799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62" y="3472694"/>
            <a:ext cx="4077697" cy="31000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88304" y="2548023"/>
            <a:ext cx="3644153" cy="83099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подбора параметров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048" y="4081182"/>
            <a:ext cx="3771913" cy="1919836"/>
          </a:xfrm>
          <a:prstGeom prst="rect">
            <a:avLst/>
          </a:prstGeom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6881530" y="2082888"/>
            <a:ext cx="4457700" cy="0"/>
          </a:xfrm>
          <a:prstGeom prst="line">
            <a:avLst/>
          </a:prstGeom>
          <a:ln w="381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6488206" y="732555"/>
            <a:ext cx="50426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6881530" y="2082888"/>
            <a:ext cx="4457700" cy="0"/>
          </a:xfrm>
          <a:prstGeom prst="line">
            <a:avLst/>
          </a:prstGeom>
          <a:ln w="381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0" y="813546"/>
            <a:ext cx="5762053" cy="266052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46" y="3645871"/>
            <a:ext cx="3570147" cy="266489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530" y="3987550"/>
            <a:ext cx="4313142" cy="20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00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6488206" y="732555"/>
            <a:ext cx="50426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GBT-Classifier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(gradient-boosting trees)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6881530" y="2082888"/>
            <a:ext cx="4457700" cy="0"/>
          </a:xfrm>
          <a:prstGeom prst="line">
            <a:avLst/>
          </a:prstGeom>
          <a:ln w="381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4" y="774570"/>
            <a:ext cx="6430833" cy="26166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57246" y="2507682"/>
            <a:ext cx="3267637" cy="83099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Использовали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LGBM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иначе долго :)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81" y="3516529"/>
            <a:ext cx="3350341" cy="29403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28" y="3763472"/>
            <a:ext cx="3830602" cy="26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52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2043953" y="578025"/>
            <a:ext cx="8074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лучшей модели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82" y="1473655"/>
            <a:ext cx="7425457" cy="3084897"/>
          </a:xfrm>
          <a:prstGeom prst="rect">
            <a:avLst/>
          </a:prstGeom>
        </p:spPr>
      </p:pic>
      <p:sp>
        <p:nvSpPr>
          <p:cNvPr id="12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3436987" y="4746296"/>
            <a:ext cx="50426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GBT-Classifier</a:t>
            </a:r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победил :)</a:t>
            </a:r>
            <a:endParaRPr lang="en-US" altLang="ko-KR" sz="4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5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512F-92F0-4798-ABDF-30AA25BC539B}"/>
              </a:ext>
            </a:extLst>
          </p:cNvPr>
          <p:cNvSpPr/>
          <p:nvPr/>
        </p:nvSpPr>
        <p:spPr>
          <a:xfrm>
            <a:off x="2571269" y="2529870"/>
            <a:ext cx="5853314" cy="156966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Подход к анализу</a:t>
            </a:r>
            <a:br>
              <a:rPr lang="ru-RU" altLang="ko-KR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ko-KR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данных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BF3F18-E3F1-47A1-B2CD-A550C47DB2CC}"/>
              </a:ext>
            </a:extLst>
          </p:cNvPr>
          <p:cNvSpPr/>
          <p:nvPr/>
        </p:nvSpPr>
        <p:spPr>
          <a:xfrm>
            <a:off x="8031079" y="2815389"/>
            <a:ext cx="1838425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ko-KR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</a:t>
            </a:r>
            <a:endParaRPr lang="ko-KR" alt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182535" y="2785312"/>
            <a:ext cx="0" cy="1230406"/>
          </a:xfrm>
          <a:prstGeom prst="line">
            <a:avLst/>
          </a:prstGeom>
          <a:ln w="381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83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2057400" y="389766"/>
            <a:ext cx="8074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Визуализация модели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675" y="1169893"/>
            <a:ext cx="5546550" cy="534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49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Рисунок 1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58" y="2387418"/>
            <a:ext cx="11113641" cy="2077174"/>
          </a:xfrm>
          <a:prstGeom prst="rect">
            <a:avLst/>
          </a:prstGeom>
        </p:spPr>
      </p:pic>
      <p:sp>
        <p:nvSpPr>
          <p:cNvPr id="186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2057399" y="618366"/>
            <a:ext cx="8074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Визуализация модели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020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2057399" y="618366"/>
            <a:ext cx="8074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7880" y="1379451"/>
            <a:ext cx="6064626" cy="193899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Была построена модель классификации сетевых пакетов для предотвращения сетевых атак. 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 0.96+ во всех метриках оценки классификации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«отличная»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10" y="3610657"/>
            <a:ext cx="3350341" cy="294033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510" y="3472923"/>
            <a:ext cx="5759353" cy="24852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080745" y="6011798"/>
            <a:ext cx="6064626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Сергей Витальевич Рыбин одобряет :)</a:t>
            </a:r>
          </a:p>
        </p:txBody>
      </p:sp>
    </p:spTree>
    <p:extLst>
      <p:ext uri="{BB962C8B-B14F-4D97-AF65-F5344CB8AC3E}">
        <p14:creationId xmlns:p14="http://schemas.microsoft.com/office/powerpoint/2010/main" val="1315453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2">
            <a:extLst>
              <a:ext uri="{FF2B5EF4-FFF2-40B4-BE49-F238E27FC236}">
                <a16:creationId xmlns:a16="http://schemas.microsoft.com/office/drawing/2014/main" id="{D736512F-92F0-4798-ABDF-30AA25BC539B}"/>
              </a:ext>
            </a:extLst>
          </p:cNvPr>
          <p:cNvSpPr/>
          <p:nvPr/>
        </p:nvSpPr>
        <p:spPr>
          <a:xfrm>
            <a:off x="3234018" y="2246353"/>
            <a:ext cx="6367183" cy="230832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Параллельное выполнение алгоритма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3">
            <a:extLst>
              <a:ext uri="{FF2B5EF4-FFF2-40B4-BE49-F238E27FC236}">
                <a16:creationId xmlns:a16="http://schemas.microsoft.com/office/drawing/2014/main" id="{FABF3F18-E3F1-47A1-B2CD-A550C47DB2CC}"/>
              </a:ext>
            </a:extLst>
          </p:cNvPr>
          <p:cNvSpPr/>
          <p:nvPr/>
        </p:nvSpPr>
        <p:spPr>
          <a:xfrm>
            <a:off x="8031079" y="2815389"/>
            <a:ext cx="1838425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ko-KR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ru-RU" altLang="ko-KR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8182535" y="2785312"/>
            <a:ext cx="0" cy="1230406"/>
          </a:xfrm>
          <a:prstGeom prst="line">
            <a:avLst/>
          </a:prstGeom>
          <a:ln w="381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374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71" y="437724"/>
            <a:ext cx="6018425" cy="60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64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215154" y="1653507"/>
            <a:ext cx="11880476" cy="341632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увеличением числа вычислителей уменьшается время на обучение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определенный момент с увеличением числа вычислителей время обучения модели начинает деградировать</a:t>
            </a:r>
          </a:p>
          <a:p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Объяснение: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слишком большого числа вычислителей временные затраты на создание потока ОС становятся больше, чем время обучения модели. В нашем случае это актуально, так как данных не очень много. Предполагается, что на очень больших объемах данных для 32+ вычислителей деградации не будет.</a:t>
            </a:r>
          </a:p>
        </p:txBody>
      </p:sp>
      <p:sp>
        <p:nvSpPr>
          <p:cNvPr id="65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2057399" y="618366"/>
            <a:ext cx="8074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76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D375B1-3A83-478F-AC43-801D9B3FAF22}"/>
              </a:ext>
            </a:extLst>
          </p:cNvPr>
          <p:cNvSpPr txBox="1"/>
          <p:nvPr/>
        </p:nvSpPr>
        <p:spPr>
          <a:xfrm>
            <a:off x="2895600" y="2828835"/>
            <a:ext cx="6400800" cy="1200329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Arial" panose="020B0604020202020204" pitchFamily="34" charset="0"/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3267143" y="735308"/>
            <a:ext cx="5657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Общая информация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616" y="1443194"/>
            <a:ext cx="11362765" cy="267765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Набор данных по </a:t>
            </a:r>
            <a:r>
              <a:rPr lang="ru-R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кибербезопасности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содержащий девять различных сетевых атак на коммерческую систему видеонаблюдения на базе IP и сеть Интернета вещей. Набор данных включает в себя разведывательные атаки, </a:t>
            </a:r>
            <a:r>
              <a:rPr lang="ru-R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MitM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ботнет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-атаки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Группа из Университета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имени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Бен-</a:t>
            </a:r>
            <a:r>
              <a:rPr lang="ru-RU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Гуриона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«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Kitsune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 Ensemble of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Online Network Intrusion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сделали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NN-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по распознаванию сетевых атак.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4242613"/>
            <a:ext cx="10058400" cy="222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3267143" y="735308"/>
            <a:ext cx="5657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 задача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11805" y="2696849"/>
            <a:ext cx="271758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Классификация.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Прямая со стрелкой 2"/>
          <p:cNvCxnSpPr/>
          <p:nvPr/>
        </p:nvCxnSpPr>
        <p:spPr>
          <a:xfrm>
            <a:off x="6057901" y="1439549"/>
            <a:ext cx="0" cy="1257300"/>
          </a:xfrm>
          <a:prstGeom prst="straightConnector1">
            <a:avLst/>
          </a:prstGeom>
          <a:ln w="76200">
            <a:solidFill>
              <a:schemeClr val="bg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1693529" y="3232247"/>
            <a:ext cx="89541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Основываясь на характеристиках данных сетевого пакета, цель состоит в том, чтобы предсказать, является ли входящий пакет сетевых данных вредоносным или доброкачественным.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811805" y="3158514"/>
            <a:ext cx="2467535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5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3267143" y="735308"/>
            <a:ext cx="5657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Метаинформация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1942" y="2182782"/>
            <a:ext cx="9002806" cy="230832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файлов под 9 разных сетевых атак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64Гб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115 атрибутов (23 атрибута, 5 интервалов измерения)</a:t>
            </a:r>
            <a:endParaRPr lang="en-US" sz="2400" b="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21,017,597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векторов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Только числовые атрибуты (</a:t>
            </a:r>
            <a:r>
              <a:rPr lang="en-US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</a:t>
            </a:r>
            <a:r>
              <a:rPr lang="en-US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после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Два класса –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attack</a:t>
            </a:r>
          </a:p>
        </p:txBody>
      </p:sp>
    </p:spTree>
    <p:extLst>
      <p:ext uri="{BB962C8B-B14F-4D97-AF65-F5344CB8AC3E}">
        <p14:creationId xmlns:p14="http://schemas.microsoft.com/office/powerpoint/2010/main" val="275811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3149999" y="553773"/>
            <a:ext cx="5657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Метаинформация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52" y="1339629"/>
            <a:ext cx="7392605" cy="49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3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3149999" y="553773"/>
            <a:ext cx="5657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Ограничения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9840" y="2235123"/>
            <a:ext cx="8438029" cy="156966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заявляют авторы </a:t>
            </a:r>
            <a:r>
              <a:rPr lang="ru-RU" sz="2400" b="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пустых значений нет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</a:t>
            </a:r>
            <a:r>
              <a:rPr lang="ru-RU" sz="2400" b="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выснили</a:t>
            </a: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мы – пустых значений нет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Есть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 (z-score)</a:t>
            </a:r>
            <a:endParaRPr lang="ru-RU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Большой </a:t>
            </a:r>
            <a:r>
              <a:rPr lang="ru-RU" sz="2400" b="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имбаланс</a:t>
            </a: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классов =</a:t>
            </a:r>
            <a:r>
              <a:rPr lang="en-US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даунсэмплинг</a:t>
            </a:r>
            <a:endParaRPr lang="ru-RU" sz="24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1936376" y="459644"/>
            <a:ext cx="81220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Предлагаемый алгоритм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8565" y="2580528"/>
            <a:ext cx="4545105" cy="193899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Шум в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Уже есть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Особенность домена – сетевые пакеты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Бинарная классификация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32059" y="2062353"/>
            <a:ext cx="2850776" cy="1200329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32058" y="4157506"/>
            <a:ext cx="3691217" cy="1200329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Gradient-Boosting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Trees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5392271" y="2514600"/>
            <a:ext cx="2238935" cy="748082"/>
          </a:xfrm>
          <a:prstGeom prst="straightConnector1">
            <a:avLst/>
          </a:prstGeom>
          <a:ln w="76200">
            <a:solidFill>
              <a:schemeClr val="bg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>
            <a:off x="5452782" y="4157505"/>
            <a:ext cx="2393577" cy="784289"/>
          </a:xfrm>
          <a:prstGeom prst="straightConnector1">
            <a:avLst/>
          </a:prstGeom>
          <a:ln w="76200">
            <a:solidFill>
              <a:schemeClr val="bg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081682" y="1983441"/>
            <a:ext cx="2218765" cy="1438835"/>
          </a:xfrm>
          <a:prstGeom prst="line">
            <a:avLst/>
          </a:prstGeom>
          <a:ln w="28575">
            <a:solidFill>
              <a:srgbClr val="FF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7980829" y="1983441"/>
            <a:ext cx="2319618" cy="1279241"/>
          </a:xfrm>
          <a:prstGeom prst="line">
            <a:avLst/>
          </a:prstGeom>
          <a:ln w="28575">
            <a:solidFill>
              <a:srgbClr val="FF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02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19">
            <a:extLst>
              <a:ext uri="{FF2B5EF4-FFF2-40B4-BE49-F238E27FC236}">
                <a16:creationId xmlns:a16="http://schemas.microsoft.com/office/drawing/2014/main" id="{3FA02613-2C12-4E1D-ABA6-1421BB49FB0C}"/>
              </a:ext>
            </a:extLst>
          </p:cNvPr>
          <p:cNvSpPr/>
          <p:nvPr/>
        </p:nvSpPr>
        <p:spPr>
          <a:xfrm>
            <a:off x="1936376" y="459644"/>
            <a:ext cx="81220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Предлагаемый алгоритм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6923" y="2630724"/>
            <a:ext cx="8999443" cy="156966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Много </a:t>
            </a:r>
            <a:r>
              <a:rPr lang="ru-RU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фич</a:t>
            </a:r>
            <a:r>
              <a:rPr lang="ru-RU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SelectKBest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(ANOVA F-value)</a:t>
            </a:r>
            <a:endParaRPr lang="ru-RU" sz="3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Деревья =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скейлинг</a:t>
            </a:r>
            <a:r>
              <a:rPr lang="ru-RU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данных не нужен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11038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1"/>
          </a:solidFill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75000"/>
              <a:lumOff val="25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2700">
          <a:solidFill>
            <a:schemeClr val="bg1"/>
          </a:solidFill>
        </a:ln>
        <a:effectLst/>
      </a:spPr>
      <a:bodyPr wrap="square" rtlCol="0" anchor="ctr" anchorCtr="0">
        <a:spAutoFit/>
      </a:bodyPr>
      <a:lstStyle>
        <a:defPPr algn="ctr">
          <a:defRPr sz="2400" b="0"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3766</TotalTime>
  <Words>515</Words>
  <Application>Microsoft Office PowerPoint</Application>
  <PresentationFormat>Широкоэкранный</PresentationFormat>
  <Paragraphs>97</Paragraphs>
  <Slides>26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Poppins Light</vt:lpstr>
      <vt:lpstr>Arial Unicode MS</vt:lpstr>
      <vt:lpstr>system-ui</vt:lpstr>
      <vt:lpstr>맑은 고딕</vt:lpstr>
      <vt:lpstr>Poppins SemiBold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Божко Тимофей</cp:lastModifiedBy>
  <cp:revision>262</cp:revision>
  <dcterms:created xsi:type="dcterms:W3CDTF">2019-04-06T05:20:47Z</dcterms:created>
  <dcterms:modified xsi:type="dcterms:W3CDTF">2025-03-02T08:12:23Z</dcterms:modified>
</cp:coreProperties>
</file>